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26" r:id="rId2"/>
    <p:sldId id="419" r:id="rId3"/>
    <p:sldId id="410" r:id="rId4"/>
    <p:sldId id="394" r:id="rId5"/>
    <p:sldId id="395" r:id="rId6"/>
    <p:sldId id="399" r:id="rId7"/>
    <p:sldId id="408" r:id="rId8"/>
    <p:sldId id="398" r:id="rId9"/>
    <p:sldId id="396" r:id="rId10"/>
    <p:sldId id="400" r:id="rId11"/>
    <p:sldId id="402" r:id="rId12"/>
    <p:sldId id="403" r:id="rId13"/>
    <p:sldId id="404" r:id="rId14"/>
    <p:sldId id="401" r:id="rId15"/>
    <p:sldId id="407" r:id="rId16"/>
    <p:sldId id="409" r:id="rId17"/>
    <p:sldId id="427" r:id="rId18"/>
    <p:sldId id="416" r:id="rId19"/>
    <p:sldId id="413" r:id="rId20"/>
    <p:sldId id="425" r:id="rId21"/>
    <p:sldId id="397" r:id="rId22"/>
    <p:sldId id="417" r:id="rId23"/>
    <p:sldId id="418" r:id="rId24"/>
    <p:sldId id="423" r:id="rId25"/>
    <p:sldId id="420" r:id="rId26"/>
    <p:sldId id="421" r:id="rId27"/>
    <p:sldId id="422" r:id="rId28"/>
    <p:sldId id="424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B4B4"/>
    <a:srgbClr val="656565"/>
    <a:srgbClr val="BDBDBD"/>
    <a:srgbClr val="D2A000"/>
    <a:srgbClr val="307B90"/>
    <a:srgbClr val="000000"/>
    <a:srgbClr val="202428"/>
    <a:srgbClr val="F1F1F8"/>
    <a:srgbClr val="21242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87917" autoAdjust="0"/>
  </p:normalViewPr>
  <p:slideViewPr>
    <p:cSldViewPr snapToGrid="0">
      <p:cViewPr varScale="1">
        <p:scale>
          <a:sx n="100" d="100"/>
          <a:sy n="100" d="100"/>
        </p:scale>
        <p:origin x="11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7A166-FE1B-449E-AFF8-0172DBCC3B1E}" type="datetimeFigureOut">
              <a:rPr lang="de-AT" smtClean="0"/>
              <a:t>06.01.2017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34E99-4F58-4F1E-8AC2-6B2524EDB88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1093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 .NET Native toolchain will compile your managed IL binaries into native binaries. </a:t>
            </a:r>
            <a:r>
              <a:rPr lang="en-US" i="1" dirty="0">
                <a:effectLst/>
              </a:rPr>
              <a:t>Every </a:t>
            </a:r>
            <a:r>
              <a:rPr lang="en-US" dirty="0">
                <a:effectLst/>
              </a:rPr>
              <a:t>managed (C# or VB) Universal Windows app will utilize this new technology. The applications are automatically compiled to native code before they reach consumer devices.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34E99-4F58-4F1E-8AC2-6B2524EDB88C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8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34E99-4F58-4F1E-8AC2-6B2524EDB88C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61762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705100"/>
            <a:ext cx="12192000" cy="3530600"/>
          </a:xfrm>
          <a:prstGeom prst="rect">
            <a:avLst/>
          </a:prstGeom>
          <a:solidFill>
            <a:srgbClr val="79A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3400" y="2933700"/>
            <a:ext cx="8610600" cy="1646238"/>
          </a:xfrm>
        </p:spPr>
        <p:txBody>
          <a:bodyPr anchor="t" anchorCtr="0">
            <a:normAutofit/>
          </a:bodyPr>
          <a:lstStyle>
            <a:lvl1pPr algn="l">
              <a:defRPr sz="4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33400" y="4579938"/>
            <a:ext cx="8610600" cy="1655762"/>
          </a:xfrm>
        </p:spPr>
        <p:txBody>
          <a:bodyPr/>
          <a:lstStyle>
            <a:lvl1pPr marL="0" indent="0" algn="l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de-AT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2329C36A-F9E6-4843-A135-153B7C5AEBE5}" type="datetimeFigureOut">
              <a:rPr lang="de-AT" smtClean="0"/>
              <a:pPr/>
              <a:t>06.01.2017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B203FF43-B991-45D8-92B9-339636C5539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472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06.01.2017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72464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06.01.2017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36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06.01.2017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860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06.01.2017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481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06.01.2017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03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06.01.2017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654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06.01.2017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1776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06.01.2017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825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06.01.2017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1497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06.01.2017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2481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9C36A-F9E6-4843-A135-153B7C5AEBE5}" type="datetimeFigureOut">
              <a:rPr lang="de-AT" smtClean="0"/>
              <a:t>06.01.2017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11415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wimi_karlstad/1877460747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2.0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wimi_karlstad/1877460747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2.0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2627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414016" y="2459504"/>
            <a:ext cx="53639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Windows </a:t>
            </a:r>
            <a:r>
              <a:rPr lang="de-DE" sz="6000" dirty="0" err="1">
                <a:solidFill>
                  <a:schemeClr val="bg1"/>
                </a:solidFill>
              </a:rPr>
              <a:t>is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now</a:t>
            </a:r>
            <a:br>
              <a:rPr lang="de-DE" sz="6000" dirty="0">
                <a:solidFill>
                  <a:schemeClr val="bg1"/>
                </a:solidFill>
              </a:rPr>
            </a:br>
            <a:r>
              <a:rPr lang="de-DE" sz="6000" dirty="0">
                <a:solidFill>
                  <a:schemeClr val="bg1"/>
                </a:solidFill>
              </a:rPr>
              <a:t>Windows </a:t>
            </a:r>
            <a:r>
              <a:rPr lang="de-DE" sz="6000" dirty="0" err="1">
                <a:solidFill>
                  <a:schemeClr val="bg1"/>
                </a:solidFill>
              </a:rPr>
              <a:t>again</a:t>
            </a:r>
            <a:r>
              <a:rPr lang="de-DE" sz="6000" dirty="0">
                <a:solidFill>
                  <a:schemeClr val="bg1"/>
                </a:solidFill>
              </a:rPr>
              <a:t>.</a:t>
            </a:r>
            <a:endParaRPr lang="de-AT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174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40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49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4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39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ponsive-desig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275" y="0"/>
            <a:ext cx="117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6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mouse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keyboard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Continuum</a:t>
            </a:r>
            <a:r>
              <a:rPr lang="de-DE" dirty="0"/>
              <a:t> </a:t>
            </a:r>
            <a:r>
              <a:rPr lang="de-DE" dirty="0" err="1"/>
              <a:t>mode</a:t>
            </a:r>
            <a:endParaRPr lang="de-AT" dirty="0"/>
          </a:p>
        </p:txBody>
      </p:sp>
      <p:sp>
        <p:nvSpPr>
          <p:cNvPr id="4" name="Rechteck 3"/>
          <p:cNvSpPr/>
          <p:nvPr/>
        </p:nvSpPr>
        <p:spPr>
          <a:xfrm>
            <a:off x="943429" y="2039029"/>
            <a:ext cx="4731657" cy="7041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Windows</a:t>
            </a:r>
            <a:endParaRPr lang="de-AT" sz="2800" dirty="0"/>
          </a:p>
        </p:txBody>
      </p:sp>
      <p:sp>
        <p:nvSpPr>
          <p:cNvPr id="5" name="Rechteck 4"/>
          <p:cNvSpPr/>
          <p:nvPr/>
        </p:nvSpPr>
        <p:spPr>
          <a:xfrm>
            <a:off x="943429" y="2859086"/>
            <a:ext cx="4731657" cy="7041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Back-Button in title</a:t>
            </a:r>
            <a:endParaRPr lang="de-AT" sz="2800" dirty="0"/>
          </a:p>
        </p:txBody>
      </p:sp>
      <p:sp>
        <p:nvSpPr>
          <p:cNvPr id="6" name="Rechteck 5"/>
          <p:cNvSpPr/>
          <p:nvPr/>
        </p:nvSpPr>
        <p:spPr>
          <a:xfrm>
            <a:off x="943429" y="3679143"/>
            <a:ext cx="4731657" cy="7041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„Windows 7“ </a:t>
            </a:r>
            <a:r>
              <a:rPr lang="de-DE" sz="2800" dirty="0" err="1"/>
              <a:t>start</a:t>
            </a:r>
            <a:r>
              <a:rPr lang="de-DE" sz="2800" dirty="0"/>
              <a:t> </a:t>
            </a:r>
            <a:r>
              <a:rPr lang="de-DE" sz="2800" dirty="0" err="1"/>
              <a:t>menu</a:t>
            </a:r>
            <a:endParaRPr lang="de-AT" sz="2800" dirty="0"/>
          </a:p>
        </p:txBody>
      </p:sp>
      <p:sp>
        <p:nvSpPr>
          <p:cNvPr id="7" name="Rechteck 6"/>
          <p:cNvSpPr/>
          <p:nvPr/>
        </p:nvSpPr>
        <p:spPr>
          <a:xfrm>
            <a:off x="943429" y="4499200"/>
            <a:ext cx="4731657" cy="7041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/>
              <a:t>Taskbar</a:t>
            </a:r>
            <a:endParaRPr lang="de-AT" sz="2800" dirty="0"/>
          </a:p>
        </p:txBody>
      </p:sp>
      <p:sp>
        <p:nvSpPr>
          <p:cNvPr id="8" name="Rechteck 7"/>
          <p:cNvSpPr/>
          <p:nvPr/>
        </p:nvSpPr>
        <p:spPr>
          <a:xfrm>
            <a:off x="5675086" y="2039029"/>
            <a:ext cx="4731657" cy="7041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Fullscreen</a:t>
            </a:r>
            <a:endParaRPr lang="de-AT" sz="2800" dirty="0"/>
          </a:p>
        </p:txBody>
      </p:sp>
      <p:sp>
        <p:nvSpPr>
          <p:cNvPr id="9" name="Rechteck 8"/>
          <p:cNvSpPr/>
          <p:nvPr/>
        </p:nvSpPr>
        <p:spPr>
          <a:xfrm>
            <a:off x="5675086" y="2859086"/>
            <a:ext cx="4731657" cy="7041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Back-Button </a:t>
            </a:r>
            <a:r>
              <a:rPr lang="de-DE" sz="2800" dirty="0" err="1"/>
              <a:t>bottom</a:t>
            </a:r>
            <a:r>
              <a:rPr lang="de-DE" sz="2800" dirty="0"/>
              <a:t> </a:t>
            </a:r>
            <a:r>
              <a:rPr lang="de-DE" sz="2800" dirty="0" err="1"/>
              <a:t>left</a:t>
            </a:r>
            <a:endParaRPr lang="de-AT" sz="2800" dirty="0"/>
          </a:p>
        </p:txBody>
      </p:sp>
      <p:sp>
        <p:nvSpPr>
          <p:cNvPr id="10" name="Rechteck 9"/>
          <p:cNvSpPr/>
          <p:nvPr/>
        </p:nvSpPr>
        <p:spPr>
          <a:xfrm>
            <a:off x="5675086" y="3679143"/>
            <a:ext cx="4731657" cy="7041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„Windows 8“ </a:t>
            </a:r>
            <a:r>
              <a:rPr lang="de-DE" sz="2800" dirty="0" err="1"/>
              <a:t>start</a:t>
            </a:r>
            <a:r>
              <a:rPr lang="de-DE" sz="2800" dirty="0"/>
              <a:t> </a:t>
            </a:r>
            <a:r>
              <a:rPr lang="de-DE" sz="2800" dirty="0" err="1"/>
              <a:t>menu</a:t>
            </a:r>
            <a:endParaRPr lang="de-AT" sz="2800" dirty="0"/>
          </a:p>
        </p:txBody>
      </p:sp>
      <p:sp>
        <p:nvSpPr>
          <p:cNvPr id="11" name="Rechteck 10"/>
          <p:cNvSpPr/>
          <p:nvPr/>
        </p:nvSpPr>
        <p:spPr>
          <a:xfrm>
            <a:off x="5675086" y="4499200"/>
            <a:ext cx="4731657" cy="7041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/>
              <a:t>No</a:t>
            </a:r>
            <a:r>
              <a:rPr lang="de-DE" sz="2800" dirty="0"/>
              <a:t> </a:t>
            </a:r>
            <a:r>
              <a:rPr lang="de-DE" sz="2800" dirty="0" err="1"/>
              <a:t>Taskbar</a:t>
            </a:r>
            <a:endParaRPr lang="de-AT" sz="2800" dirty="0"/>
          </a:p>
        </p:txBody>
      </p:sp>
    </p:spTree>
    <p:extLst>
      <p:ext uri="{BB962C8B-B14F-4D97-AF65-F5344CB8AC3E}">
        <p14:creationId xmlns:p14="http://schemas.microsoft.com/office/powerpoint/2010/main" val="262423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Store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Visibility</a:t>
            </a:r>
            <a:endParaRPr lang="de-DE" dirty="0"/>
          </a:p>
          <a:p>
            <a:pPr lvl="1"/>
            <a:r>
              <a:rPr lang="de-DE" dirty="0"/>
              <a:t>Public</a:t>
            </a:r>
          </a:p>
          <a:p>
            <a:pPr lvl="1"/>
            <a:r>
              <a:rPr lang="de-DE" dirty="0"/>
              <a:t>Public </a:t>
            </a:r>
            <a:r>
              <a:rPr lang="de-DE" dirty="0" err="1"/>
              <a:t>with</a:t>
            </a:r>
            <a:r>
              <a:rPr lang="de-DE" dirty="0"/>
              <a:t> link</a:t>
            </a:r>
          </a:p>
          <a:p>
            <a:pPr lvl="1"/>
            <a:r>
              <a:rPr lang="de-DE" dirty="0"/>
              <a:t>Public </a:t>
            </a:r>
            <a:r>
              <a:rPr lang="de-DE" dirty="0" err="1"/>
              <a:t>with</a:t>
            </a:r>
            <a:r>
              <a:rPr lang="de-DE" dirty="0"/>
              <a:t> link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coupon</a:t>
            </a:r>
            <a:r>
              <a:rPr lang="de-DE" dirty="0"/>
              <a:t> </a:t>
            </a:r>
            <a:r>
              <a:rPr lang="de-DE" dirty="0" err="1"/>
              <a:t>code</a:t>
            </a:r>
            <a:endParaRPr lang="de-DE" dirty="0"/>
          </a:p>
          <a:p>
            <a:r>
              <a:rPr lang="de-DE" dirty="0"/>
              <a:t>Volume </a:t>
            </a:r>
            <a:r>
              <a:rPr lang="de-DE" dirty="0" err="1"/>
              <a:t>licenses</a:t>
            </a:r>
            <a:r>
              <a:rPr lang="de-DE" dirty="0"/>
              <a:t> (derzeit nur für kostenlose Apps)</a:t>
            </a:r>
          </a:p>
          <a:p>
            <a:pPr lvl="1"/>
            <a:r>
              <a:rPr lang="de-DE" dirty="0"/>
              <a:t>Windows Store </a:t>
            </a:r>
            <a:r>
              <a:rPr lang="de-DE" dirty="0" err="1"/>
              <a:t>for</a:t>
            </a:r>
            <a:r>
              <a:rPr lang="de-DE" dirty="0"/>
              <a:t> Business</a:t>
            </a:r>
          </a:p>
          <a:p>
            <a:pPr lvl="1"/>
            <a:r>
              <a:rPr lang="de-DE" dirty="0"/>
              <a:t>Offline </a:t>
            </a:r>
            <a:r>
              <a:rPr lang="de-DE" dirty="0" err="1"/>
              <a:t>aquisitions</a:t>
            </a:r>
            <a:endParaRPr lang="de-DE" dirty="0"/>
          </a:p>
          <a:p>
            <a:pPr lvl="1"/>
            <a:r>
              <a:rPr lang="de-DE" dirty="0"/>
              <a:t>Download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packages</a:t>
            </a:r>
            <a:r>
              <a:rPr lang="de-DE" dirty="0"/>
              <a:t>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license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07830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Windows 8: </a:t>
            </a:r>
            <a:r>
              <a:rPr lang="de-DE" dirty="0" err="1"/>
              <a:t>No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possibilities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in .NET</a:t>
            </a:r>
          </a:p>
          <a:p>
            <a:r>
              <a:rPr lang="de-DE" dirty="0" err="1"/>
              <a:t>Sandbox</a:t>
            </a:r>
            <a:endParaRPr lang="de-DE" dirty="0"/>
          </a:p>
          <a:p>
            <a:r>
              <a:rPr lang="de-DE" dirty="0" err="1"/>
              <a:t>Missing</a:t>
            </a:r>
            <a:r>
              <a:rPr lang="de-DE" dirty="0"/>
              <a:t> Third-party </a:t>
            </a:r>
            <a:r>
              <a:rPr lang="de-DE" dirty="0" err="1"/>
              <a:t>controls</a:t>
            </a:r>
            <a:endParaRPr lang="de-DE" dirty="0"/>
          </a:p>
          <a:p>
            <a:r>
              <a:rPr lang="de-DE" dirty="0"/>
              <a:t>Windows 8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prerequisite</a:t>
            </a:r>
            <a:endParaRPr lang="de-DE" dirty="0"/>
          </a:p>
          <a:p>
            <a:r>
              <a:rPr lang="de-DE" dirty="0"/>
              <a:t>Fullscreen</a:t>
            </a:r>
          </a:p>
          <a:p>
            <a:r>
              <a:rPr lang="de-DE" dirty="0"/>
              <a:t>Bad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keyboard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mouse</a:t>
            </a:r>
            <a:endParaRPr lang="de-DE" dirty="0"/>
          </a:p>
          <a:p>
            <a:r>
              <a:rPr lang="de-DE" dirty="0"/>
              <a:t>Store </a:t>
            </a:r>
            <a:r>
              <a:rPr lang="de-DE" dirty="0" err="1"/>
              <a:t>deployment</a:t>
            </a:r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9326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60475" y="2459504"/>
            <a:ext cx="102710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0" dirty="0">
                <a:solidFill>
                  <a:schemeClr val="bg1"/>
                </a:solidFill>
                <a:latin typeface="Impact" panose="020B0806030902050204" pitchFamily="34" charset="0"/>
              </a:rPr>
              <a:t>Zu </a:t>
            </a:r>
            <a:r>
              <a:rPr lang="de-DE" sz="8000" dirty="0" err="1">
                <a:solidFill>
                  <a:schemeClr val="bg1"/>
                </a:solidFill>
                <a:latin typeface="Impact" panose="020B0806030902050204" pitchFamily="34" charset="0"/>
              </a:rPr>
              <a:t>wos</a:t>
            </a:r>
            <a:r>
              <a:rPr lang="de-DE" sz="8000" dirty="0">
                <a:solidFill>
                  <a:schemeClr val="bg1"/>
                </a:solidFill>
                <a:latin typeface="Impact" panose="020B0806030902050204" pitchFamily="34" charset="0"/>
              </a:rPr>
              <a:t> brauch </a:t>
            </a:r>
            <a:r>
              <a:rPr lang="de-DE" sz="8000" dirty="0" err="1">
                <a:solidFill>
                  <a:schemeClr val="bg1"/>
                </a:solidFill>
                <a:latin typeface="Impact" panose="020B0806030902050204" pitchFamily="34" charset="0"/>
              </a:rPr>
              <a:t>ma</a:t>
            </a:r>
            <a:r>
              <a:rPr lang="de-DE" sz="8000" dirty="0">
                <a:solidFill>
                  <a:schemeClr val="bg1"/>
                </a:solidFill>
                <a:latin typeface="Impact" panose="020B0806030902050204" pitchFamily="34" charset="0"/>
              </a:rPr>
              <a:t> des?</a:t>
            </a:r>
          </a:p>
          <a:p>
            <a:pPr algn="ctr"/>
            <a:r>
              <a:rPr lang="de-DE" sz="4000" dirty="0" err="1">
                <a:solidFill>
                  <a:schemeClr val="bg1"/>
                </a:solidFill>
                <a:latin typeface="Impact" panose="020B0806030902050204" pitchFamily="34" charset="0"/>
              </a:rPr>
              <a:t>What</a:t>
            </a:r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Impact" panose="020B0806030902050204" pitchFamily="34" charset="0"/>
              </a:rPr>
              <a:t>for</a:t>
            </a:r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</a:rPr>
              <a:t>?</a:t>
            </a:r>
            <a:endParaRPr lang="de-AT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713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46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944" y="0"/>
            <a:ext cx="10297056" cy="68580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600" dirty="0"/>
              <a:t>Geht </a:t>
            </a:r>
            <a:r>
              <a:rPr lang="de-DE" sz="6600" dirty="0" err="1"/>
              <a:t>ned</a:t>
            </a:r>
            <a:r>
              <a:rPr lang="de-DE" sz="6600" dirty="0"/>
              <a:t>.</a:t>
            </a:r>
          </a:p>
          <a:p>
            <a:pPr algn="ctr"/>
            <a:r>
              <a:rPr lang="de-DE" sz="3200" i="1" dirty="0" err="1"/>
              <a:t>Doesn‘t</a:t>
            </a:r>
            <a:r>
              <a:rPr lang="de-DE" sz="3200" i="1" dirty="0"/>
              <a:t> </a:t>
            </a:r>
            <a:r>
              <a:rPr lang="de-DE" sz="3200" i="1" dirty="0" err="1"/>
              <a:t>work</a:t>
            </a:r>
            <a:r>
              <a:rPr lang="de-DE" sz="3200" i="1" dirty="0"/>
              <a:t>.</a:t>
            </a:r>
            <a:endParaRPr lang="de-AT" sz="3200" i="1" dirty="0"/>
          </a:p>
        </p:txBody>
      </p:sp>
      <p:sp>
        <p:nvSpPr>
          <p:cNvPr id="7" name="Rechteck 6"/>
          <p:cNvSpPr/>
          <p:nvPr/>
        </p:nvSpPr>
        <p:spPr>
          <a:xfrm>
            <a:off x="0" y="2286000"/>
            <a:ext cx="12192000" cy="2286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600" dirty="0"/>
              <a:t>Zu </a:t>
            </a:r>
            <a:r>
              <a:rPr lang="de-DE" sz="6600" dirty="0" err="1"/>
              <a:t>wos</a:t>
            </a:r>
            <a:r>
              <a:rPr lang="de-DE" sz="6600" dirty="0"/>
              <a:t> brauch </a:t>
            </a:r>
            <a:r>
              <a:rPr lang="de-DE" sz="6600" dirty="0" err="1"/>
              <a:t>ma</a:t>
            </a:r>
            <a:r>
              <a:rPr lang="de-DE" sz="6600" dirty="0"/>
              <a:t> des?</a:t>
            </a:r>
            <a:br>
              <a:rPr lang="de-DE" sz="6600" dirty="0"/>
            </a:br>
            <a:r>
              <a:rPr lang="de-DE" sz="3200" i="1" dirty="0" err="1"/>
              <a:t>What</a:t>
            </a:r>
            <a:r>
              <a:rPr lang="de-DE" sz="3200" i="1" dirty="0"/>
              <a:t> </a:t>
            </a:r>
            <a:r>
              <a:rPr lang="de-DE" sz="3200" i="1" dirty="0" err="1"/>
              <a:t>for</a:t>
            </a:r>
            <a:r>
              <a:rPr lang="de-DE" sz="3200" i="1" dirty="0"/>
              <a:t>?</a:t>
            </a:r>
            <a:endParaRPr lang="de-AT" sz="3200" dirty="0"/>
          </a:p>
        </p:txBody>
      </p:sp>
      <p:sp>
        <p:nvSpPr>
          <p:cNvPr id="8" name="Rechteck 7"/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600" dirty="0" err="1">
                <a:latin typeface="+mj-lt"/>
              </a:rPr>
              <a:t>Wånns</a:t>
            </a:r>
            <a:r>
              <a:rPr lang="de-DE" sz="6600" dirty="0">
                <a:latin typeface="+mj-lt"/>
              </a:rPr>
              <a:t> unbedingt sei </a:t>
            </a:r>
            <a:r>
              <a:rPr lang="de-DE" sz="6600" dirty="0" err="1">
                <a:latin typeface="+mj-lt"/>
              </a:rPr>
              <a:t>muas</a:t>
            </a:r>
            <a:r>
              <a:rPr lang="de-DE" sz="6600" dirty="0">
                <a:latin typeface="+mj-lt"/>
              </a:rPr>
              <a:t>.</a:t>
            </a:r>
          </a:p>
          <a:p>
            <a:pPr algn="ctr"/>
            <a:r>
              <a:rPr lang="de-DE" sz="3200" i="1" dirty="0" err="1"/>
              <a:t>If</a:t>
            </a:r>
            <a:r>
              <a:rPr lang="de-DE" sz="3200" i="1" dirty="0"/>
              <a:t> (</a:t>
            </a:r>
            <a:r>
              <a:rPr lang="de-DE" sz="3200" i="1" dirty="0" err="1"/>
              <a:t>really</a:t>
            </a:r>
            <a:r>
              <a:rPr lang="de-DE" sz="3200" i="1" dirty="0"/>
              <a:t>) </a:t>
            </a:r>
            <a:r>
              <a:rPr lang="de-DE" sz="3200" i="1" dirty="0" err="1"/>
              <a:t>necessary</a:t>
            </a:r>
            <a:r>
              <a:rPr lang="de-DE" sz="3200" i="1" dirty="0"/>
              <a:t>.</a:t>
            </a:r>
            <a:endParaRPr lang="de-AT" sz="3200" dirty="0"/>
          </a:p>
        </p:txBody>
      </p:sp>
      <p:sp>
        <p:nvSpPr>
          <p:cNvPr id="3" name="Textfeld 2"/>
          <p:cNvSpPr txBox="1"/>
          <p:nvPr/>
        </p:nvSpPr>
        <p:spPr>
          <a:xfrm>
            <a:off x="49758" y="6318289"/>
            <a:ext cx="1795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© Mikael </a:t>
            </a:r>
            <a:r>
              <a:rPr lang="de-DE" sz="1200" dirty="0" err="1"/>
              <a:t>Wiman</a:t>
            </a:r>
            <a:r>
              <a:rPr lang="de-DE" sz="1200" dirty="0"/>
              <a:t>,</a:t>
            </a:r>
            <a:br>
              <a:rPr lang="de-DE" sz="1200" dirty="0"/>
            </a:br>
            <a:r>
              <a:rPr lang="de-DE" sz="1200" dirty="0">
                <a:hlinkClick r:id="rId3"/>
              </a:rPr>
              <a:t>Flickr</a:t>
            </a:r>
            <a:r>
              <a:rPr lang="de-DE" sz="1200" dirty="0"/>
              <a:t>, </a:t>
            </a:r>
            <a:r>
              <a:rPr lang="de-DE" sz="1200" dirty="0">
                <a:hlinkClick r:id="rId4"/>
              </a:rPr>
              <a:t>Creative </a:t>
            </a:r>
            <a:r>
              <a:rPr lang="de-DE" sz="1200" dirty="0" err="1">
                <a:hlinkClick r:id="rId4"/>
              </a:rPr>
              <a:t>Commons</a:t>
            </a:r>
            <a:endParaRPr lang="de-AT" sz="1200" dirty="0"/>
          </a:p>
        </p:txBody>
      </p:sp>
    </p:spTree>
    <p:extLst>
      <p:ext uri="{BB962C8B-B14F-4D97-AF65-F5344CB8AC3E}">
        <p14:creationId xmlns:p14="http://schemas.microsoft.com/office/powerpoint/2010/main" val="140646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Marktplatz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238891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66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Downloads</a:t>
            </a:r>
            <a:endParaRPr lang="de-AT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t="15526"/>
          <a:stretch/>
        </p:blipFill>
        <p:spPr>
          <a:xfrm>
            <a:off x="838200" y="1536700"/>
            <a:ext cx="9182100" cy="4581372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304567" y="6368903"/>
            <a:ext cx="4811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https://dev.windows.com/en-us/windows-trends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60383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Billing</a:t>
            </a:r>
            <a:endParaRPr lang="de-AT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Features</a:t>
            </a:r>
          </a:p>
          <a:p>
            <a:pPr lvl="1"/>
            <a:r>
              <a:rPr lang="de-DE" dirty="0"/>
              <a:t>Test </a:t>
            </a:r>
            <a:r>
              <a:rPr lang="de-DE" dirty="0" err="1"/>
              <a:t>versions</a:t>
            </a:r>
            <a:endParaRPr lang="de-DE" dirty="0"/>
          </a:p>
          <a:p>
            <a:pPr lvl="1"/>
            <a:r>
              <a:rPr lang="de-DE" dirty="0"/>
              <a:t>In-App </a:t>
            </a:r>
            <a:r>
              <a:rPr lang="de-DE" dirty="0" err="1"/>
              <a:t>purchases</a:t>
            </a:r>
            <a:endParaRPr lang="de-DE" dirty="0"/>
          </a:p>
          <a:p>
            <a:pPr lvl="1"/>
            <a:r>
              <a:rPr lang="de-DE" dirty="0"/>
              <a:t>Coupons</a:t>
            </a:r>
          </a:p>
          <a:p>
            <a:pPr lvl="1"/>
            <a:r>
              <a:rPr lang="de-DE" dirty="0"/>
              <a:t>Special </a:t>
            </a:r>
            <a:r>
              <a:rPr lang="de-DE" dirty="0" err="1"/>
              <a:t>offers</a:t>
            </a:r>
            <a:endParaRPr lang="de-DE" dirty="0"/>
          </a:p>
          <a:p>
            <a:r>
              <a:rPr lang="de-DE" dirty="0"/>
              <a:t>Payment</a:t>
            </a:r>
          </a:p>
          <a:p>
            <a:pPr lvl="1"/>
            <a:r>
              <a:rPr lang="de-DE" dirty="0" err="1"/>
              <a:t>Credit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, Phone </a:t>
            </a:r>
            <a:r>
              <a:rPr lang="de-DE" dirty="0" err="1"/>
              <a:t>providers</a:t>
            </a:r>
            <a:endParaRPr lang="de-DE" dirty="0"/>
          </a:p>
          <a:p>
            <a:pPr lvl="1"/>
            <a:r>
              <a:rPr lang="de-DE" dirty="0" err="1"/>
              <a:t>Expiration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card</a:t>
            </a:r>
            <a:endParaRPr lang="de-DE" dirty="0"/>
          </a:p>
          <a:p>
            <a:pPr lvl="1"/>
            <a:r>
              <a:rPr lang="de-DE" dirty="0" err="1"/>
              <a:t>Invoice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, VAT, etc.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26860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60475" y="1843951"/>
            <a:ext cx="102710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8000" dirty="0" err="1">
                <a:solidFill>
                  <a:schemeClr val="bg1"/>
                </a:solidFill>
                <a:latin typeface="Impact" panose="020B0806030902050204" pitchFamily="34" charset="0"/>
              </a:rPr>
              <a:t>Wånns</a:t>
            </a:r>
            <a:r>
              <a:rPr lang="de-AT" sz="8000" dirty="0">
                <a:solidFill>
                  <a:schemeClr val="bg1"/>
                </a:solidFill>
                <a:latin typeface="Impact" panose="020B0806030902050204" pitchFamily="34" charset="0"/>
              </a:rPr>
              <a:t> unbedingt</a:t>
            </a:r>
            <a:br>
              <a:rPr lang="de-AT" sz="8000" dirty="0">
                <a:solidFill>
                  <a:schemeClr val="bg1"/>
                </a:solidFill>
                <a:latin typeface="Impact" panose="020B0806030902050204" pitchFamily="34" charset="0"/>
              </a:rPr>
            </a:br>
            <a:r>
              <a:rPr lang="de-AT" sz="8000" dirty="0">
                <a:solidFill>
                  <a:schemeClr val="bg1"/>
                </a:solidFill>
                <a:latin typeface="Impact" panose="020B0806030902050204" pitchFamily="34" charset="0"/>
              </a:rPr>
              <a:t>sei </a:t>
            </a:r>
            <a:r>
              <a:rPr lang="de-AT" sz="8000" dirty="0" err="1">
                <a:solidFill>
                  <a:schemeClr val="bg1"/>
                </a:solidFill>
                <a:latin typeface="Impact" panose="020B0806030902050204" pitchFamily="34" charset="0"/>
              </a:rPr>
              <a:t>muas</a:t>
            </a:r>
            <a:r>
              <a:rPr lang="de-AT" sz="8000" dirty="0">
                <a:solidFill>
                  <a:schemeClr val="bg1"/>
                </a:solidFill>
                <a:latin typeface="Impact" panose="020B0806030902050204" pitchFamily="34" charset="0"/>
              </a:rPr>
              <a:t>.</a:t>
            </a:r>
          </a:p>
          <a:p>
            <a:pPr algn="ctr"/>
            <a:r>
              <a:rPr lang="de-AT" sz="4000" dirty="0" err="1">
                <a:solidFill>
                  <a:schemeClr val="bg1"/>
                </a:solidFill>
                <a:latin typeface="Impact" panose="020B0806030902050204" pitchFamily="34" charset="0"/>
              </a:rPr>
              <a:t>If</a:t>
            </a:r>
            <a:r>
              <a:rPr lang="de-AT" sz="4000" dirty="0">
                <a:solidFill>
                  <a:schemeClr val="bg1"/>
                </a:solidFill>
                <a:latin typeface="Impact" panose="020B0806030902050204" pitchFamily="34" charset="0"/>
              </a:rPr>
              <a:t> (</a:t>
            </a:r>
            <a:r>
              <a:rPr lang="de-AT" sz="4000" dirty="0" err="1">
                <a:solidFill>
                  <a:schemeClr val="bg1"/>
                </a:solidFill>
                <a:latin typeface="Impact" panose="020B0806030902050204" pitchFamily="34" charset="0"/>
              </a:rPr>
              <a:t>really</a:t>
            </a:r>
            <a:r>
              <a:rPr lang="de-AT" sz="4000" dirty="0">
                <a:solidFill>
                  <a:schemeClr val="bg1"/>
                </a:solidFill>
                <a:latin typeface="Impact" panose="020B0806030902050204" pitchFamily="34" charset="0"/>
              </a:rPr>
              <a:t>) </a:t>
            </a:r>
            <a:r>
              <a:rPr lang="de-AT" sz="4000" dirty="0" err="1">
                <a:solidFill>
                  <a:schemeClr val="bg1"/>
                </a:solidFill>
                <a:latin typeface="Impact" panose="020B0806030902050204" pitchFamily="34" charset="0"/>
              </a:rPr>
              <a:t>necessary</a:t>
            </a:r>
            <a:r>
              <a:rPr lang="de-AT" sz="4000" dirty="0">
                <a:solidFill>
                  <a:schemeClr val="bg1"/>
                </a:solidFill>
                <a:latin typeface="Impact" panose="020B080603090205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3130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Service-</a:t>
            </a:r>
            <a:r>
              <a:rPr lang="de-DE" dirty="0" err="1"/>
              <a:t>oriented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  <a:p>
            <a:r>
              <a:rPr lang="de-DE" dirty="0"/>
              <a:t>REST-APIs</a:t>
            </a:r>
          </a:p>
          <a:p>
            <a:r>
              <a:rPr lang="de-DE" dirty="0" err="1"/>
              <a:t>OAuth</a:t>
            </a:r>
            <a:endParaRPr lang="de-DE" dirty="0"/>
          </a:p>
          <a:p>
            <a:r>
              <a:rPr lang="de-DE" dirty="0"/>
              <a:t>Azure</a:t>
            </a:r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060" y="3738223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4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release</a:t>
            </a:r>
            <a:r>
              <a:rPr lang="de-DE" dirty="0"/>
              <a:t> </a:t>
            </a:r>
            <a:r>
              <a:rPr lang="de-DE" dirty="0" err="1"/>
              <a:t>cycles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Agile </a:t>
            </a:r>
            <a:r>
              <a:rPr lang="de-DE" dirty="0" err="1"/>
              <a:t>development</a:t>
            </a:r>
            <a:endParaRPr lang="de-DE" dirty="0"/>
          </a:p>
          <a:p>
            <a:r>
              <a:rPr lang="de-DE" dirty="0" err="1"/>
              <a:t>Continuous</a:t>
            </a:r>
            <a:r>
              <a:rPr lang="de-DE" dirty="0"/>
              <a:t> Integration</a:t>
            </a:r>
          </a:p>
          <a:p>
            <a:r>
              <a:rPr lang="de-DE" dirty="0" err="1"/>
              <a:t>Frequent</a:t>
            </a:r>
            <a:r>
              <a:rPr lang="de-DE" dirty="0"/>
              <a:t> Updates</a:t>
            </a:r>
          </a:p>
          <a:p>
            <a:r>
              <a:rPr lang="de-DE" dirty="0"/>
              <a:t>Focus on relevant </a:t>
            </a:r>
            <a:r>
              <a:rPr lang="de-DE" dirty="0" err="1"/>
              <a:t>features</a:t>
            </a:r>
            <a:endParaRPr lang="de-DE" dirty="0"/>
          </a:p>
          <a:p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060" y="3738223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50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business </a:t>
            </a:r>
            <a:r>
              <a:rPr lang="de-DE" dirty="0" err="1"/>
              <a:t>model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Disruptive</a:t>
            </a:r>
            <a:r>
              <a:rPr lang="de-DE" dirty="0"/>
              <a:t> </a:t>
            </a:r>
            <a:r>
              <a:rPr lang="de-DE" dirty="0" err="1"/>
              <a:t>innovation</a:t>
            </a:r>
            <a:endParaRPr lang="de-DE" dirty="0"/>
          </a:p>
          <a:p>
            <a:r>
              <a:rPr lang="de-DE" dirty="0"/>
              <a:t>More </a:t>
            </a:r>
            <a:r>
              <a:rPr lang="de-DE" dirty="0" err="1"/>
              <a:t>customers</a:t>
            </a:r>
            <a:r>
              <a:rPr lang="de-DE" dirty="0"/>
              <a:t>, (</a:t>
            </a:r>
            <a:r>
              <a:rPr lang="de-DE" dirty="0" err="1"/>
              <a:t>drastically</a:t>
            </a:r>
            <a:r>
              <a:rPr lang="de-DE" dirty="0"/>
              <a:t>) </a:t>
            </a:r>
            <a:r>
              <a:rPr lang="de-DE" dirty="0" err="1"/>
              <a:t>cheaper</a:t>
            </a:r>
            <a:r>
              <a:rPr lang="de-DE" dirty="0"/>
              <a:t> </a:t>
            </a:r>
            <a:r>
              <a:rPr lang="de-DE" dirty="0" err="1"/>
              <a:t>prices</a:t>
            </a:r>
            <a:r>
              <a:rPr lang="de-DE" dirty="0"/>
              <a:t>?</a:t>
            </a:r>
          </a:p>
          <a:p>
            <a:r>
              <a:rPr lang="de-DE" dirty="0"/>
              <a:t>Different </a:t>
            </a:r>
            <a:r>
              <a:rPr lang="de-DE" dirty="0" err="1"/>
              <a:t>marketing</a:t>
            </a:r>
            <a:r>
              <a:rPr lang="de-DE" dirty="0"/>
              <a:t> </a:t>
            </a:r>
            <a:r>
              <a:rPr lang="de-DE" dirty="0" err="1"/>
              <a:t>strategies</a:t>
            </a:r>
            <a:endParaRPr lang="de-DE" dirty="0"/>
          </a:p>
          <a:p>
            <a:r>
              <a:rPr lang="de-DE" dirty="0" err="1"/>
              <a:t>Billing</a:t>
            </a:r>
            <a:endParaRPr lang="de-DE" dirty="0"/>
          </a:p>
          <a:p>
            <a:pPr lvl="1"/>
            <a:r>
              <a:rPr lang="de-DE" dirty="0"/>
              <a:t>Test </a:t>
            </a:r>
            <a:r>
              <a:rPr lang="de-DE" dirty="0" err="1"/>
              <a:t>versions</a:t>
            </a:r>
            <a:endParaRPr lang="de-DE" dirty="0"/>
          </a:p>
          <a:p>
            <a:pPr lvl="1"/>
            <a:r>
              <a:rPr lang="de-DE" dirty="0" err="1"/>
              <a:t>Subscriptions</a:t>
            </a:r>
            <a:endParaRPr lang="de-DE" dirty="0"/>
          </a:p>
          <a:p>
            <a:pPr lvl="1"/>
            <a:r>
              <a:rPr lang="de-DE" dirty="0"/>
              <a:t>In-App-</a:t>
            </a:r>
            <a:r>
              <a:rPr lang="de-DE" dirty="0" err="1"/>
              <a:t>Purchases</a:t>
            </a:r>
            <a:endParaRPr lang="de-DE" dirty="0"/>
          </a:p>
          <a:p>
            <a:pPr lvl="1"/>
            <a:r>
              <a:rPr lang="de-DE" dirty="0"/>
              <a:t>Special </a:t>
            </a:r>
            <a:r>
              <a:rPr lang="de-DE" dirty="0" err="1"/>
              <a:t>offers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060" y="3738223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98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969" y="5392127"/>
            <a:ext cx="784831" cy="78483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competition</a:t>
            </a:r>
            <a:r>
              <a:rPr lang="de-DE" dirty="0"/>
              <a:t>,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feedback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Store </a:t>
            </a:r>
            <a:r>
              <a:rPr lang="de-DE" dirty="0" err="1"/>
              <a:t>purchase</a:t>
            </a:r>
            <a:r>
              <a:rPr lang="de-DE" dirty="0"/>
              <a:t> vs. Face-</a:t>
            </a:r>
            <a:r>
              <a:rPr lang="de-DE" dirty="0" err="1"/>
              <a:t>to</a:t>
            </a:r>
            <a:r>
              <a:rPr lang="de-DE" dirty="0"/>
              <a:t>-face</a:t>
            </a:r>
          </a:p>
          <a:p>
            <a:r>
              <a:rPr lang="de-DE" dirty="0"/>
              <a:t>Feedback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users</a:t>
            </a:r>
            <a:endParaRPr lang="de-DE" dirty="0"/>
          </a:p>
          <a:p>
            <a:pPr lvl="1"/>
            <a:r>
              <a:rPr lang="de-DE" dirty="0" err="1"/>
              <a:t>Praise</a:t>
            </a:r>
            <a:endParaRPr lang="de-DE" dirty="0"/>
          </a:p>
          <a:p>
            <a:pPr lvl="1"/>
            <a:r>
              <a:rPr lang="de-DE" dirty="0"/>
              <a:t>Feature </a:t>
            </a:r>
            <a:r>
              <a:rPr lang="de-DE" dirty="0" err="1"/>
              <a:t>wishes</a:t>
            </a:r>
            <a:endParaRPr lang="de-DE" dirty="0"/>
          </a:p>
          <a:p>
            <a:pPr lvl="1"/>
            <a:r>
              <a:rPr lang="de-DE" dirty="0"/>
              <a:t>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endParaRPr lang="de-DE" dirty="0"/>
          </a:p>
          <a:p>
            <a:pPr lvl="1"/>
            <a:r>
              <a:rPr lang="de-DE" dirty="0"/>
              <a:t>Errors</a:t>
            </a:r>
          </a:p>
          <a:p>
            <a:pPr lvl="1"/>
            <a:r>
              <a:rPr lang="de-DE" dirty="0"/>
              <a:t>Device </a:t>
            </a:r>
            <a:r>
              <a:rPr lang="de-DE" dirty="0" err="1"/>
              <a:t>problems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AT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549" y="5392132"/>
            <a:ext cx="784831" cy="78483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654" y="5392131"/>
            <a:ext cx="784831" cy="78483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759" y="5392130"/>
            <a:ext cx="784831" cy="78483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864" y="5392129"/>
            <a:ext cx="784831" cy="78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32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944" y="0"/>
            <a:ext cx="10297056" cy="685800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9758" y="6318289"/>
            <a:ext cx="1795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© Mikael </a:t>
            </a:r>
            <a:r>
              <a:rPr lang="de-DE" sz="1200" dirty="0" err="1"/>
              <a:t>Wiman</a:t>
            </a:r>
            <a:r>
              <a:rPr lang="de-DE" sz="1200" dirty="0"/>
              <a:t>,</a:t>
            </a:r>
            <a:br>
              <a:rPr lang="de-DE" sz="1200" dirty="0"/>
            </a:br>
            <a:r>
              <a:rPr lang="de-DE" sz="1200" dirty="0">
                <a:hlinkClick r:id="rId3"/>
              </a:rPr>
              <a:t>Flickr</a:t>
            </a:r>
            <a:r>
              <a:rPr lang="de-DE" sz="1200" dirty="0"/>
              <a:t>, </a:t>
            </a:r>
            <a:r>
              <a:rPr lang="de-DE" sz="1200" dirty="0">
                <a:hlinkClick r:id="rId4"/>
              </a:rPr>
              <a:t>Creative </a:t>
            </a:r>
            <a:r>
              <a:rPr lang="de-DE" sz="1200" dirty="0" err="1">
                <a:hlinkClick r:id="rId4"/>
              </a:rPr>
              <a:t>Commons</a:t>
            </a:r>
            <a:endParaRPr lang="de-AT" sz="1200" dirty="0"/>
          </a:p>
        </p:txBody>
      </p:sp>
      <p:sp>
        <p:nvSpPr>
          <p:cNvPr id="6" name="Rechteck 5"/>
          <p:cNvSpPr/>
          <p:nvPr/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works</a:t>
            </a:r>
            <a:r>
              <a:rPr lang="de-DE" sz="6600" dirty="0"/>
              <a:t>.</a:t>
            </a:r>
            <a:endParaRPr lang="de-AT" sz="3200" i="1" dirty="0"/>
          </a:p>
        </p:txBody>
      </p:sp>
      <p:sp>
        <p:nvSpPr>
          <p:cNvPr id="7" name="Rechteck 6"/>
          <p:cNvSpPr/>
          <p:nvPr/>
        </p:nvSpPr>
        <p:spPr>
          <a:xfrm>
            <a:off x="0" y="2286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600" dirty="0"/>
              <a:t>Advantages.</a:t>
            </a:r>
            <a:endParaRPr lang="de-AT" sz="3200" dirty="0"/>
          </a:p>
        </p:txBody>
      </p:sp>
      <p:sp>
        <p:nvSpPr>
          <p:cNvPr id="8" name="Rechteck 7"/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600" dirty="0" err="1">
                <a:latin typeface="+mj-lt"/>
              </a:rPr>
              <a:t>Your</a:t>
            </a:r>
            <a:r>
              <a:rPr lang="de-DE" sz="6600" dirty="0">
                <a:latin typeface="+mj-lt"/>
              </a:rPr>
              <a:t> business </a:t>
            </a:r>
            <a:r>
              <a:rPr lang="de-DE" sz="6600" dirty="0" err="1">
                <a:latin typeface="+mj-lt"/>
              </a:rPr>
              <a:t>changes</a:t>
            </a:r>
            <a:r>
              <a:rPr lang="de-DE" sz="66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490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60475" y="2459504"/>
            <a:ext cx="102710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0" dirty="0">
                <a:solidFill>
                  <a:schemeClr val="bg1"/>
                </a:solidFill>
                <a:latin typeface="Impact" panose="020B0806030902050204" pitchFamily="34" charset="0"/>
              </a:rPr>
              <a:t>Geht </a:t>
            </a:r>
            <a:r>
              <a:rPr lang="de-DE" sz="8000" dirty="0" err="1">
                <a:solidFill>
                  <a:schemeClr val="bg1"/>
                </a:solidFill>
                <a:latin typeface="Impact" panose="020B0806030902050204" pitchFamily="34" charset="0"/>
              </a:rPr>
              <a:t>ned</a:t>
            </a:r>
            <a:r>
              <a:rPr lang="de-DE" sz="8000" dirty="0">
                <a:solidFill>
                  <a:schemeClr val="bg1"/>
                </a:solidFill>
                <a:latin typeface="Impact" panose="020B0806030902050204" pitchFamily="34" charset="0"/>
              </a:rPr>
              <a:t>.</a:t>
            </a:r>
          </a:p>
          <a:p>
            <a:pPr algn="ctr"/>
            <a:r>
              <a:rPr lang="de-DE" sz="4000" dirty="0" err="1">
                <a:solidFill>
                  <a:schemeClr val="bg1"/>
                </a:solidFill>
                <a:latin typeface="Impact" panose="020B0806030902050204" pitchFamily="34" charset="0"/>
              </a:rPr>
              <a:t>Doesn‘t</a:t>
            </a:r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Impact" panose="020B0806030902050204" pitchFamily="34" charset="0"/>
              </a:rPr>
              <a:t>work</a:t>
            </a:r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</a:rPr>
              <a:t>.</a:t>
            </a:r>
            <a:endParaRPr lang="de-AT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99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Windows 8: </a:t>
            </a:r>
            <a:r>
              <a:rPr lang="de-DE" dirty="0" err="1"/>
              <a:t>No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possibilities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in .NET</a:t>
            </a:r>
          </a:p>
          <a:p>
            <a:r>
              <a:rPr lang="de-DE" dirty="0" err="1"/>
              <a:t>Sandbox</a:t>
            </a:r>
            <a:endParaRPr lang="de-DE" dirty="0"/>
          </a:p>
          <a:p>
            <a:r>
              <a:rPr lang="de-DE" dirty="0" err="1"/>
              <a:t>Missing</a:t>
            </a:r>
            <a:r>
              <a:rPr lang="de-DE" dirty="0"/>
              <a:t> Third-party </a:t>
            </a:r>
            <a:r>
              <a:rPr lang="de-DE" dirty="0" err="1"/>
              <a:t>controls</a:t>
            </a:r>
            <a:endParaRPr lang="de-DE" dirty="0"/>
          </a:p>
          <a:p>
            <a:r>
              <a:rPr lang="de-DE" dirty="0"/>
              <a:t>Windows 8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prerequisite</a:t>
            </a:r>
            <a:endParaRPr lang="de-DE" dirty="0"/>
          </a:p>
          <a:p>
            <a:r>
              <a:rPr lang="de-DE" dirty="0"/>
              <a:t>Fullscreen</a:t>
            </a:r>
          </a:p>
          <a:p>
            <a:r>
              <a:rPr lang="de-DE" dirty="0"/>
              <a:t>Bad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keyboard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mouse</a:t>
            </a:r>
            <a:endParaRPr lang="de-DE" dirty="0"/>
          </a:p>
          <a:p>
            <a:r>
              <a:rPr lang="de-DE" dirty="0"/>
              <a:t>Store </a:t>
            </a:r>
            <a:r>
              <a:rPr lang="de-DE" dirty="0" err="1"/>
              <a:t>deployment</a:t>
            </a:r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92718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possibilities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in .NET/WPF?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5296"/>
          </a:xfrm>
        </p:spPr>
        <p:txBody>
          <a:bodyPr>
            <a:normAutofit/>
          </a:bodyPr>
          <a:lstStyle/>
          <a:p>
            <a:r>
              <a:rPr lang="de-DE" dirty="0"/>
              <a:t>WPF vs. UWP</a:t>
            </a:r>
          </a:p>
          <a:p>
            <a:pPr lvl="1"/>
            <a:r>
              <a:rPr lang="de-DE" dirty="0"/>
              <a:t>Still </a:t>
            </a:r>
            <a:r>
              <a:rPr lang="de-DE" dirty="0" err="1"/>
              <a:t>differences</a:t>
            </a:r>
            <a:r>
              <a:rPr lang="de-DE" dirty="0"/>
              <a:t>, e.g. bei </a:t>
            </a:r>
            <a:r>
              <a:rPr lang="de-DE" dirty="0" err="1"/>
              <a:t>Bindings</a:t>
            </a:r>
            <a:endParaRPr lang="de-DE" dirty="0"/>
          </a:p>
          <a:p>
            <a:pPr lvl="1"/>
            <a:r>
              <a:rPr lang="de-DE" dirty="0"/>
              <a:t>But: Further </a:t>
            </a:r>
            <a:r>
              <a:rPr lang="de-DE" dirty="0" err="1"/>
              <a:t>improvements</a:t>
            </a:r>
            <a:r>
              <a:rPr lang="de-DE" dirty="0"/>
              <a:t> in UWP,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available</a:t>
            </a:r>
            <a:r>
              <a:rPr lang="de-DE" dirty="0"/>
              <a:t> in WPF</a:t>
            </a:r>
          </a:p>
          <a:p>
            <a:pPr lvl="2"/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Bindings</a:t>
            </a:r>
            <a:r>
              <a:rPr lang="de-DE" dirty="0"/>
              <a:t> (</a:t>
            </a:r>
            <a:r>
              <a:rPr lang="de-DE" dirty="0" err="1"/>
              <a:t>x:Bind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.NET Native</a:t>
            </a:r>
          </a:p>
          <a:p>
            <a:pPr lvl="2"/>
            <a:r>
              <a:rPr lang="de-DE" dirty="0" err="1"/>
              <a:t>Responsive</a:t>
            </a:r>
            <a:r>
              <a:rPr lang="de-DE" dirty="0"/>
              <a:t> Design (</a:t>
            </a:r>
            <a:r>
              <a:rPr lang="de-DE" dirty="0" err="1"/>
              <a:t>RelativePanel</a:t>
            </a:r>
            <a:r>
              <a:rPr lang="de-DE" dirty="0"/>
              <a:t>, Setters im </a:t>
            </a:r>
            <a:r>
              <a:rPr lang="de-DE" dirty="0" err="1"/>
              <a:t>VisualStateManager</a:t>
            </a:r>
            <a:r>
              <a:rPr lang="de-DE" dirty="0"/>
              <a:t>)</a:t>
            </a:r>
          </a:p>
          <a:p>
            <a:r>
              <a:rPr lang="de-DE" dirty="0"/>
              <a:t>Access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sensors</a:t>
            </a:r>
            <a:r>
              <a:rPr lang="de-DE" dirty="0"/>
              <a:t>, </a:t>
            </a:r>
            <a:r>
              <a:rPr lang="de-DE" dirty="0" err="1"/>
              <a:t>camera</a:t>
            </a:r>
            <a:r>
              <a:rPr lang="de-DE" dirty="0"/>
              <a:t>, etc.</a:t>
            </a:r>
          </a:p>
          <a:p>
            <a:r>
              <a:rPr lang="de-DE" dirty="0"/>
              <a:t>Massive </a:t>
            </a:r>
            <a:r>
              <a:rPr lang="de-DE" dirty="0" err="1"/>
              <a:t>investments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API</a:t>
            </a:r>
          </a:p>
          <a:p>
            <a:pPr lvl="1"/>
            <a:r>
              <a:rPr lang="de-DE" dirty="0"/>
              <a:t>Sockets, </a:t>
            </a:r>
            <a:r>
              <a:rPr lang="de-DE" dirty="0" err="1"/>
              <a:t>hardware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, etc.</a:t>
            </a:r>
          </a:p>
          <a:p>
            <a:r>
              <a:rPr lang="de-DE" dirty="0"/>
              <a:t>Entity Framework 7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06035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Sandbox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r>
              <a:rPr lang="de-DE" dirty="0"/>
              <a:t> </a:t>
            </a:r>
            <a:r>
              <a:rPr lang="de-DE" dirty="0" err="1"/>
              <a:t>allowed</a:t>
            </a:r>
            <a:endParaRPr lang="de-DE" dirty="0"/>
          </a:p>
          <a:p>
            <a:pPr lvl="1"/>
            <a:r>
              <a:rPr lang="de-DE" dirty="0"/>
              <a:t>Communication </a:t>
            </a:r>
            <a:r>
              <a:rPr lang="de-DE" dirty="0" err="1"/>
              <a:t>between</a:t>
            </a:r>
            <a:r>
              <a:rPr lang="de-DE" dirty="0"/>
              <a:t> Apps (App Services)</a:t>
            </a:r>
          </a:p>
          <a:p>
            <a:pPr lvl="1"/>
            <a:r>
              <a:rPr lang="de-DE" dirty="0"/>
              <a:t>Hardware</a:t>
            </a:r>
          </a:p>
          <a:p>
            <a:r>
              <a:rPr lang="de-DE" dirty="0"/>
              <a:t>„Privacy-aware Apps“</a:t>
            </a:r>
          </a:p>
          <a:p>
            <a:pPr lvl="1"/>
            <a:r>
              <a:rPr lang="de-DE" dirty="0" err="1"/>
              <a:t>Contacts</a:t>
            </a:r>
            <a:endParaRPr lang="de-DE" dirty="0"/>
          </a:p>
          <a:p>
            <a:pPr lvl="1"/>
            <a:r>
              <a:rPr lang="de-DE" dirty="0"/>
              <a:t>Home </a:t>
            </a:r>
            <a:r>
              <a:rPr lang="de-DE" dirty="0" err="1"/>
              <a:t>network</a:t>
            </a:r>
            <a:endParaRPr lang="de-DE" dirty="0"/>
          </a:p>
          <a:p>
            <a:pPr lvl="1"/>
            <a:r>
              <a:rPr lang="de-DE" dirty="0"/>
              <a:t>Music, </a:t>
            </a:r>
            <a:r>
              <a:rPr lang="de-DE" dirty="0" err="1"/>
              <a:t>images</a:t>
            </a:r>
            <a:r>
              <a:rPr lang="de-DE" dirty="0"/>
              <a:t>, </a:t>
            </a:r>
            <a:r>
              <a:rPr lang="de-DE" dirty="0" err="1"/>
              <a:t>videos</a:t>
            </a:r>
            <a:endParaRPr lang="de-DE" dirty="0"/>
          </a:p>
          <a:p>
            <a:r>
              <a:rPr lang="de-DE" dirty="0" err="1"/>
              <a:t>Biggest</a:t>
            </a:r>
            <a:r>
              <a:rPr lang="de-DE" dirty="0"/>
              <a:t> </a:t>
            </a:r>
            <a:r>
              <a:rPr lang="de-DE" dirty="0" err="1"/>
              <a:t>limitation</a:t>
            </a:r>
            <a:r>
              <a:rPr lang="de-DE" dirty="0"/>
              <a:t>: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disk</a:t>
            </a:r>
            <a:endParaRPr lang="de-DE" dirty="0"/>
          </a:p>
          <a:p>
            <a:pPr lvl="1"/>
            <a:r>
              <a:rPr lang="de-DE" dirty="0"/>
              <a:t>Publisher Cache Folder</a:t>
            </a:r>
          </a:p>
          <a:p>
            <a:pPr lvl="1"/>
            <a:endParaRPr lang="de-DE" dirty="0"/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94152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third</a:t>
            </a:r>
            <a:r>
              <a:rPr lang="de-DE" dirty="0"/>
              <a:t>-party </a:t>
            </a:r>
            <a:r>
              <a:rPr lang="de-DE" dirty="0" err="1"/>
              <a:t>controls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DevExpress</a:t>
            </a:r>
            <a:endParaRPr lang="de-DE" dirty="0"/>
          </a:p>
          <a:p>
            <a:r>
              <a:rPr lang="de-DE" dirty="0" err="1"/>
              <a:t>Telerik</a:t>
            </a:r>
            <a:endParaRPr lang="de-DE" dirty="0"/>
          </a:p>
          <a:p>
            <a:r>
              <a:rPr lang="de-DE" dirty="0" err="1"/>
              <a:t>Syncfusion</a:t>
            </a:r>
            <a:endParaRPr lang="de-DE" dirty="0"/>
          </a:p>
          <a:p>
            <a:r>
              <a:rPr lang="de-DE" dirty="0"/>
              <a:t>etc.</a:t>
            </a:r>
          </a:p>
          <a:p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865" y="1825625"/>
            <a:ext cx="6623535" cy="363951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402682"/>
            <a:ext cx="5943600" cy="41148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515" y="3200606"/>
            <a:ext cx="4899366" cy="358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7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9" r="11849"/>
          <a:stretch>
            <a:fillRect/>
          </a:stretch>
        </p:blipFill>
        <p:spPr>
          <a:xfrm>
            <a:off x="2849526" y="0"/>
            <a:ext cx="9342474" cy="6883928"/>
          </a:xfrm>
          <a:prstGeom prst="rect">
            <a:avLst/>
          </a:prstGeom>
        </p:spPr>
      </p:pic>
      <p:sp>
        <p:nvSpPr>
          <p:cNvPr id="5" name="Text Placeholder 1"/>
          <p:cNvSpPr>
            <a:spLocks noGrp="1"/>
          </p:cNvSpPr>
          <p:nvPr/>
        </p:nvSpPr>
        <p:spPr>
          <a:xfrm>
            <a:off x="1038446" y="3910124"/>
            <a:ext cx="5181602" cy="2590800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tabLst/>
              <a:defRPr sz="2400" kern="1200">
                <a:solidFill>
                  <a:schemeClr val="bg1"/>
                </a:solidFill>
                <a:latin typeface="Sego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than 200 million devices are running Windows 10 in 192 countries across the world. (That’s nearly every country on the planet.) Our goal is to reach 1 billion Windows 10 devices by 2018.</a:t>
            </a:r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7829105" y="0"/>
            <a:ext cx="3581400" cy="2590800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0" kern="1200">
                <a:solidFill>
                  <a:schemeClr val="bg1"/>
                </a:solidFill>
                <a:latin typeface="Sego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0" dirty="0"/>
              <a:t>200</a:t>
            </a:r>
          </a:p>
        </p:txBody>
      </p:sp>
      <p:sp>
        <p:nvSpPr>
          <p:cNvPr id="7" name="Text Placeholder 11"/>
          <p:cNvSpPr>
            <a:spLocks noGrp="1"/>
          </p:cNvSpPr>
          <p:nvPr/>
        </p:nvSpPr>
        <p:spPr>
          <a:xfrm rot="16200000">
            <a:off x="-523654" y="4756298"/>
            <a:ext cx="2590800" cy="533400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tabLst/>
              <a:defRPr sz="1200" kern="1200">
                <a:solidFill>
                  <a:schemeClr val="bg1"/>
                </a:solidFill>
                <a:latin typeface="Sego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Source: Microsoft</a:t>
            </a:r>
          </a:p>
        </p:txBody>
      </p:sp>
    </p:spTree>
    <p:extLst>
      <p:ext uri="{BB962C8B-B14F-4D97-AF65-F5344CB8AC3E}">
        <p14:creationId xmlns:p14="http://schemas.microsoft.com/office/powerpoint/2010/main" val="1198420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Windows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pre</a:t>
            </a:r>
            <a:r>
              <a:rPr lang="de-DE" dirty="0"/>
              <a:t>-requisite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2125"/>
            <a:ext cx="10650742" cy="3825782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304567" y="6368903"/>
            <a:ext cx="4811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https://dev.windows.com/en-us/windows-trends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21966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oftaware">
      <a:dk1>
        <a:srgbClr val="000000"/>
      </a:dk1>
      <a:lt1>
        <a:sysClr val="window" lastClr="FFFFFF"/>
      </a:lt1>
      <a:dk2>
        <a:srgbClr val="498532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oftawar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483</Words>
  <Application>Microsoft Office PowerPoint</Application>
  <PresentationFormat>Breitbild</PresentationFormat>
  <Paragraphs>128</Paragraphs>
  <Slides>28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Arial</vt:lpstr>
      <vt:lpstr>Calibri</vt:lpstr>
      <vt:lpstr>Impact</vt:lpstr>
      <vt:lpstr>Segoe</vt:lpstr>
      <vt:lpstr>Segoe UI Light</vt:lpstr>
      <vt:lpstr>Office Theme</vt:lpstr>
      <vt:lpstr>PowerPoint-Präsentation</vt:lpstr>
      <vt:lpstr>PowerPoint-Präsentation</vt:lpstr>
      <vt:lpstr>PowerPoint-Präsentation</vt:lpstr>
      <vt:lpstr>Windows 8: No, because…</vt:lpstr>
      <vt:lpstr>Less possibilities than in .NET/WPF?</vt:lpstr>
      <vt:lpstr>Sandbox</vt:lpstr>
      <vt:lpstr>Missing third-party controls</vt:lpstr>
      <vt:lpstr>PowerPoint-Präsentation</vt:lpstr>
      <vt:lpstr>Windows as pre-requisite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Bad for mouse and keyboard: Continuum mode</vt:lpstr>
      <vt:lpstr>Deployment through Store</vt:lpstr>
      <vt:lpstr>Windows 8: No, because…</vt:lpstr>
      <vt:lpstr>PowerPoint-Präsentation</vt:lpstr>
      <vt:lpstr>PowerPoint-Präsentation</vt:lpstr>
      <vt:lpstr>Marktplatz</vt:lpstr>
      <vt:lpstr>Downloads</vt:lpstr>
      <vt:lpstr>Billing</vt:lpstr>
      <vt:lpstr>PowerPoint-Präsentation</vt:lpstr>
      <vt:lpstr>Architecture</vt:lpstr>
      <vt:lpstr>Short release cycles</vt:lpstr>
      <vt:lpstr>Changes in the business model</vt:lpstr>
      <vt:lpstr>More competition, more feedback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Schacherl</dc:creator>
  <cp:lastModifiedBy>Roman Schacherl</cp:lastModifiedBy>
  <cp:revision>122</cp:revision>
  <dcterms:created xsi:type="dcterms:W3CDTF">2014-03-26T13:30:21Z</dcterms:created>
  <dcterms:modified xsi:type="dcterms:W3CDTF">2017-01-06T10:47:43Z</dcterms:modified>
</cp:coreProperties>
</file>